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7B_8BE99829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58" r:id="rId4"/>
    <p:sldId id="370" r:id="rId5"/>
    <p:sldId id="393" r:id="rId6"/>
    <p:sldId id="357" r:id="rId7"/>
    <p:sldId id="390" r:id="rId8"/>
    <p:sldId id="359" r:id="rId9"/>
    <p:sldId id="371" r:id="rId10"/>
    <p:sldId id="372" r:id="rId11"/>
    <p:sldId id="394" r:id="rId12"/>
    <p:sldId id="373" r:id="rId13"/>
    <p:sldId id="374" r:id="rId14"/>
    <p:sldId id="375" r:id="rId15"/>
    <p:sldId id="376" r:id="rId16"/>
    <p:sldId id="377" r:id="rId17"/>
    <p:sldId id="405" r:id="rId18"/>
    <p:sldId id="406" r:id="rId19"/>
    <p:sldId id="407" r:id="rId20"/>
    <p:sldId id="380" r:id="rId21"/>
    <p:sldId id="391" r:id="rId22"/>
    <p:sldId id="381" r:id="rId23"/>
    <p:sldId id="411" r:id="rId24"/>
    <p:sldId id="412" r:id="rId25"/>
    <p:sldId id="413" r:id="rId26"/>
    <p:sldId id="414" r:id="rId27"/>
    <p:sldId id="395" r:id="rId28"/>
    <p:sldId id="392" r:id="rId29"/>
    <p:sldId id="379" r:id="rId30"/>
    <p:sldId id="383" r:id="rId31"/>
    <p:sldId id="397" r:id="rId32"/>
    <p:sldId id="398" r:id="rId33"/>
    <p:sldId id="387" r:id="rId34"/>
    <p:sldId id="401" r:id="rId35"/>
    <p:sldId id="400" r:id="rId36"/>
    <p:sldId id="399" r:id="rId37"/>
    <p:sldId id="402" r:id="rId38"/>
    <p:sldId id="403" r:id="rId39"/>
    <p:sldId id="404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6F4C85-F4B5-6F4B-171A-53705A5A4465}" name="Raymond Duch" initials="RD" userId="S::raymond.duch@iast.fr::52e63bd3-baa0-4ac8-a4ef-5c353ef803e3" providerId="AD"/>
  <p188:author id="{9E16BC92-7A36-297F-3CC0-27F1EBE16E2D}" name="Yuchen Cao" initials="YC" userId="S::blac0855@ox.ac.uk::1c48b534-5d72-4ac4-bd79-aa4620ec2bb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44" autoAdjust="0"/>
    <p:restoredTop sz="95890"/>
  </p:normalViewPr>
  <p:slideViewPr>
    <p:cSldViewPr snapToGrid="0">
      <p:cViewPr varScale="1">
        <p:scale>
          <a:sx n="96" d="100"/>
          <a:sy n="96" d="100"/>
        </p:scale>
        <p:origin x="3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17B_8BE998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393C29-CF57-644D-8A2C-F392E639FCCD}" authorId="{AD6F4C85-F4B5-6F4B-171A-53705A5A4465}" created="2023-08-06T09:44:00.0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47341865" sldId="379"/>
      <ac:picMk id="5" creationId="{4C31724D-A662-F348-A716-E54E3D2CE152}"/>
    </ac:deMkLst>
    <p188:txBody>
      <a:bodyPr/>
      <a:lstStyle/>
      <a:p>
        <a:r>
          <a:rPr lang="en-US"/>
          <a:t>Something like this?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0A77D-4847-08D8-4ACD-9E013E38F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190D6D-58C4-CE1A-6980-4148213BEF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9C620A-F77D-53D9-2F37-A846246D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5CD21-44D2-232C-ABB7-6116FE9C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10432F-B694-352A-497B-7599D085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556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C36CD-9087-F87C-0BE6-404D85E8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51CBE0-5021-C7EF-BB10-2C6FC2CAD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AE4044-58DA-6FEA-7875-32798CCBC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8FFF8B-72B7-1763-7A71-CA385F898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803B18-B98C-3CA3-C0F4-D3A894D9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32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54AEB12-59E3-EC1F-4EF9-27783AC66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024F96-A664-40C0-E431-83FB5629E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F67376-51CB-2A0C-F00B-8FB13D94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DD7D80-1650-AF4B-D295-29A59B40E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54E2EB-B84A-87DE-F1D3-BA5FB86F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99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7AD0F-E54A-7AB3-B028-8D8D31D3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BE5D09-3F24-201F-8552-255EF0B93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787657-EE4C-71D8-C59C-D9983713D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E20936-D337-6F9B-AE49-31508FBE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D09E56-FAC8-DF3F-39FC-3C4203D8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96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5CD308-D4EE-F3AF-FB8B-CA1116C0E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785D48-AAC8-672A-D9D6-91AD94EA8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2E64C2-A399-3529-91F0-CF2AFFDA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59339-7DD6-A4BA-2D1B-9D4B51A2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03D367-F5B8-7D60-53FB-E7BA8AA0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70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B996E-28A0-5766-71A1-93B8E943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DFFE4B-2787-259C-86A2-5FC65C492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282FC2-FE05-F3FF-8C47-6F771A6BC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0E5556-1CD3-590C-07FF-4FEA3488A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53FF7A-FC94-C638-A926-4D55D6EE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108DDB-3966-BF3F-391E-38167C67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03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5E13B2-DDD3-DF85-AF3A-501ECFC94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0FDB4D-87E3-6201-D927-E4F2B365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C12846-C125-203F-A479-3D33DBC28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F64400-C3B6-C34A-2C03-0C7E449EB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173506-CA8E-503F-1BD3-E4977E63E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1C7F74B-D8F8-B024-1419-26787845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CDC7CF-744A-6053-DB14-0A6265CC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0E89FDB-AE9E-EB83-E50E-A9A065C0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942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093E0-3D43-51F5-3CFB-00A8ECE4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99E6B6-2276-8057-FF27-B085CBF1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5A8B0D-A62D-BF55-FFBB-A1829E94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387C56-DCEF-E5A3-AB60-47422BC7B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39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26D3D4-EA66-AFBE-7DAF-E9FB781F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AD4A58-1CFE-640E-2CAE-2DCD4454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8141ED-166E-2E78-CEDF-7D4E79C5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68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51303-1074-6799-18BF-1FFA1352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99FA09-A2A8-58BF-AA7C-DD7D04412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3BF8BB-C933-3C4F-1294-B7FB637B8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EC02B1-8F14-892A-1920-F786D891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D6BB5F-1009-84FC-3470-E74C53EB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5587CB-E9FC-FC78-A690-BD6D1493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14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17B63-8D1B-0A9A-3A63-574A460A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7B2BAE1-8BD4-A8BD-04CE-AB9B0CBBD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E1B4CF-0C06-31B5-6A32-06D0F1A6A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679016-3B84-ABF1-8FB2-D8ABED7EE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B715D9F-69A2-6B32-57ED-35A53FD2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2532E0-5F58-D22D-9376-8106B618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300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FC773A5-497E-D924-17CD-8669ECBD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23EC51-9482-69DD-230F-FDC3635E1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E6581A-8E56-2DB8-B61A-22AC977B8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5E949-274F-4FB1-83D8-E9A39272796C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4BCBF9-28EC-0943-5556-DAB9AB34D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164163-5EE4-A6FC-22A6-CC6BCDE8D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DF5AF-AA71-45CD-A989-E6D16AED70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90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7B_8BE998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49" name="Group 4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50" name="Freeform: Shape 4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51" name="Freeform: Shape 4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715D5AE-3352-DD2D-CC0F-8C2EFF76D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>
            <a:normAutofit/>
          </a:bodyPr>
          <a:lstStyle/>
          <a:p>
            <a:pPr algn="l"/>
            <a:r>
              <a:rPr lang="en-GB" sz="5000" dirty="0">
                <a:solidFill>
                  <a:schemeClr val="bg1"/>
                </a:solidFill>
              </a:rPr>
              <a:t>EPSA Governance Committee Survey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12BC5C-9F72-30B8-DD8A-D004FDE0C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3809999"/>
            <a:ext cx="7025753" cy="1012778"/>
          </a:xfrm>
        </p:spPr>
        <p:txBody>
          <a:bodyPr>
            <a:normAutofit/>
          </a:bodyPr>
          <a:lstStyle/>
          <a:p>
            <a:pPr algn="l"/>
            <a:r>
              <a:rPr lang="en-GB" sz="15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GB" sz="1500" dirty="0">
                <a:solidFill>
                  <a:schemeClr val="bg1"/>
                </a:solidFill>
              </a:rPr>
              <a:t>Ray </a:t>
            </a:r>
            <a:r>
              <a:rPr lang="en-GB" sz="1500" dirty="0" err="1">
                <a:solidFill>
                  <a:schemeClr val="bg1"/>
                </a:solidFill>
              </a:rPr>
              <a:t>Duch</a:t>
            </a:r>
            <a:endParaRPr lang="en-GB" sz="1500" dirty="0">
              <a:solidFill>
                <a:schemeClr val="bg1"/>
              </a:solidFill>
            </a:endParaRPr>
          </a:p>
          <a:p>
            <a:pPr algn="l"/>
            <a:r>
              <a:rPr lang="en-GB" sz="1500" dirty="0">
                <a:solidFill>
                  <a:schemeClr val="bg1"/>
                </a:solidFill>
              </a:rPr>
              <a:t>August 4, 2023</a:t>
            </a:r>
          </a:p>
        </p:txBody>
      </p:sp>
    </p:spTree>
    <p:extLst>
      <p:ext uri="{BB962C8B-B14F-4D97-AF65-F5344CB8AC3E}">
        <p14:creationId xmlns:p14="http://schemas.microsoft.com/office/powerpoint/2010/main" val="208167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Hand holding a pen shading number on a sheet">
            <a:extLst>
              <a:ext uri="{FF2B5EF4-FFF2-40B4-BE49-F238E27FC236}">
                <a16:creationId xmlns:a16="http://schemas.microsoft.com/office/drawing/2014/main" id="{816C5EF9-46B2-619E-228F-4343988F9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2B89E-1012-98B7-0BFA-85B307BCC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Delegate Evaluations of EPSA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58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Delegate Evaluation Highlights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27D9-DBD8-3367-5BF4-2E713E0A7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EPSA top ranked conference: mean score = 7 (0-10)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EPSA represent political science interests: mean score = 6 (0-10)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EPSA Council represents EPSA members: mean score = 6 (0-10)</a:t>
            </a:r>
          </a:p>
          <a:p>
            <a:endParaRPr lang="en-GB" sz="2400" dirty="0"/>
          </a:p>
          <a:p>
            <a:r>
              <a:rPr lang="en-GB" sz="2400" dirty="0"/>
              <a:t>Just under 50% of delegates have attended at most two EPSA meetings 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Virtually all delegates are from universities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513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278595"/>
            <a:ext cx="10515599" cy="822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Evaluation of EPSA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0F70D-3655-A4A5-E3D1-8ABDF448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21" y="1004573"/>
            <a:ext cx="10752351" cy="56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6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240" y="241548"/>
            <a:ext cx="10515599" cy="8531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EPSA Governing Institutions Represent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71B09-29E0-3F53-8FF0-EB2A8ADD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3" y="1094705"/>
            <a:ext cx="10760767" cy="56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8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4" y="184805"/>
            <a:ext cx="12052515" cy="9310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EPSA Council Represents Members’ Preferences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3DE34-59A8-6723-E5A7-E3A55AE4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3" y="921233"/>
            <a:ext cx="10866783" cy="56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7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6"/>
            <a:ext cx="10515600" cy="7462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Selection of EPSA President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34869-0EA2-B41E-5EA4-B4F82B8D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51" y="970849"/>
            <a:ext cx="10934832" cy="570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9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6"/>
            <a:ext cx="10515600" cy="703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Ownership Structure of EPSA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8AD01-545A-EE45-4329-38A077D17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40" y="888642"/>
            <a:ext cx="11039060" cy="57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6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6"/>
            <a:ext cx="10515600" cy="703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dirty="0"/>
              <a:t>Membership Fees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graph of a bar graph&#10;&#10;Description automatically generated">
            <a:extLst>
              <a:ext uri="{FF2B5EF4-FFF2-40B4-BE49-F238E27FC236}">
                <a16:creationId xmlns:a16="http://schemas.microsoft.com/office/drawing/2014/main" id="{E5329BE7-F966-455F-E5CE-854D7D2E8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" y="1073448"/>
            <a:ext cx="9940344" cy="55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6"/>
            <a:ext cx="10515600" cy="703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dirty="0"/>
              <a:t>Conference Fees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a graph with a number of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4ADA66CC-B3E3-4442-CC7C-DF5293FBA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6" y="1073448"/>
            <a:ext cx="9659155" cy="55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6"/>
            <a:ext cx="10515600" cy="703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dirty="0"/>
              <a:t>Ranking Conference Features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with text on it&#10;&#10;Description automatically generated">
            <a:extLst>
              <a:ext uri="{FF2B5EF4-FFF2-40B4-BE49-F238E27FC236}">
                <a16:creationId xmlns:a16="http://schemas.microsoft.com/office/drawing/2014/main" id="{C3AB9000-7994-D10C-FE33-7E65A02F4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1" y="775952"/>
            <a:ext cx="9911581" cy="6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6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2B89E-1012-98B7-0BFA-85B307BCC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097" y="1428750"/>
            <a:ext cx="9117807" cy="2105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Survey Described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08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4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: Shape 5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Conjoint Framing</a:t>
            </a:r>
          </a:p>
        </p:txBody>
      </p:sp>
      <p:pic>
        <p:nvPicPr>
          <p:cNvPr id="7" name="Content Placeholder 6" descr="A close-up of a document&#10;&#10;Description automatically generated">
            <a:extLst>
              <a:ext uri="{FF2B5EF4-FFF2-40B4-BE49-F238E27FC236}">
                <a16:creationId xmlns:a16="http://schemas.microsoft.com/office/drawing/2014/main" id="{AF5F3E36-2621-3896-CCEF-C8DD42CAF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216976"/>
            <a:ext cx="8094081" cy="6261316"/>
          </a:xfrm>
        </p:spPr>
      </p:pic>
    </p:spTree>
    <p:extLst>
      <p:ext uri="{BB962C8B-B14F-4D97-AF65-F5344CB8AC3E}">
        <p14:creationId xmlns:p14="http://schemas.microsoft.com/office/powerpoint/2010/main" val="1027420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4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5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5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Freeform: Shape 5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Conjoint Choice Screen</a:t>
            </a:r>
          </a:p>
        </p:txBody>
      </p:sp>
      <p:pic>
        <p:nvPicPr>
          <p:cNvPr id="6" name="Content Placeholder 5" descr="A screen shot of a document&#10;&#10;Description automatically generated">
            <a:extLst>
              <a:ext uri="{FF2B5EF4-FFF2-40B4-BE49-F238E27FC236}">
                <a16:creationId xmlns:a16="http://schemas.microsoft.com/office/drawing/2014/main" id="{11FB1D18-B906-3498-E2A4-6EC480BF3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728420"/>
            <a:ext cx="7802879" cy="5873858"/>
          </a:xfrm>
        </p:spPr>
      </p:pic>
    </p:spTree>
    <p:extLst>
      <p:ext uri="{BB962C8B-B14F-4D97-AF65-F5344CB8AC3E}">
        <p14:creationId xmlns:p14="http://schemas.microsoft.com/office/powerpoint/2010/main" val="114281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a number of black lines&#10;&#10;Description automatically generated with medium confidence">
            <a:extLst>
              <a:ext uri="{FF2B5EF4-FFF2-40B4-BE49-F238E27FC236}">
                <a16:creationId xmlns:a16="http://schemas.microsoft.com/office/drawing/2014/main" id="{7430EA89-864D-D565-4B3E-BF638E45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50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382472E1-5F00-07FF-3B4D-5A59266B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Conference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0D128-B611-5122-A98D-32FF424D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87" y="1596483"/>
            <a:ext cx="7222435" cy="52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11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382472E1-5F00-07FF-3B4D-5A59266B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Association Procedures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C4093-ADEB-E3DF-A308-4444EA208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3" y="1594837"/>
            <a:ext cx="6864626" cy="51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88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382472E1-5F00-07FF-3B4D-5A59266B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52" y="414615"/>
            <a:ext cx="775317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Appointment of Association Bodies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FE0F6-DEBD-F075-ED9C-63D02E4B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70" y="1611642"/>
            <a:ext cx="6592956" cy="513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5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382472E1-5F00-07FF-3B4D-5A59266B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59" y="414615"/>
            <a:ext cx="775317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Association Ownership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CA863-187F-6EAE-5F8E-F4B77CFB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87" y="1648062"/>
            <a:ext cx="6685722" cy="51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49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Delegate Willingness to Invest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27D9-DBD8-3367-5BF4-2E713E0A7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GB" sz="2400" dirty="0"/>
              <a:t>21% of delegates indicated an interest in investing in an EPSA-like entity</a:t>
            </a:r>
          </a:p>
          <a:p>
            <a:pPr lvl="1"/>
            <a:r>
              <a:rPr lang="en-GB" sz="2000" dirty="0"/>
              <a:t>Remaining respondents indicated no, don’t know or gave no answer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Estimated average willingness to pay: </a:t>
            </a:r>
          </a:p>
          <a:p>
            <a:pPr lvl="1"/>
            <a:r>
              <a:rPr lang="en-GB" sz="2000" dirty="0"/>
              <a:t>€555 (truncated at the maximum bid)</a:t>
            </a:r>
          </a:p>
          <a:p>
            <a:pPr lvl="1"/>
            <a:r>
              <a:rPr lang="en-GB" sz="2000" dirty="0"/>
              <a:t>€1050 (truncated at the maximum bid with adjustment`)</a:t>
            </a: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8593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Willingness to Invest in EPSA</a:t>
            </a:r>
          </a:p>
        </p:txBody>
      </p:sp>
      <p:pic>
        <p:nvPicPr>
          <p:cNvPr id="5" name="Picture 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281AD86B-4473-8CA8-B539-095AC32F6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4" y="959005"/>
            <a:ext cx="8153396" cy="57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8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97" y="187679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Willingness to Invest in EPSA: Amounts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graph with numbers&#10;&#10;Description automatically generated">
            <a:extLst>
              <a:ext uri="{FF2B5EF4-FFF2-40B4-BE49-F238E27FC236}">
                <a16:creationId xmlns:a16="http://schemas.microsoft.com/office/drawing/2014/main" id="{00C208EA-9B9C-42C2-CCB4-73DFE70FA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932515"/>
            <a:ext cx="9620518" cy="55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EPSA 2023 Annual Conference Survey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27D9-DBD8-3367-5BF4-2E713E0A7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GB" sz="2400" dirty="0"/>
              <a:t>Conference Registered: 1100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Survey Responses: 520  – a response rate of  47%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Period of survey June 2023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7832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99EC96-EF1D-8514-F5C8-D1EAE8E00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2B89E-1012-98B7-0BFA-85B307BCC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EPSA Diversity</a:t>
            </a:r>
          </a:p>
        </p:txBody>
      </p:sp>
    </p:spTree>
    <p:extLst>
      <p:ext uri="{BB962C8B-B14F-4D97-AF65-F5344CB8AC3E}">
        <p14:creationId xmlns:p14="http://schemas.microsoft.com/office/powerpoint/2010/main" val="3965403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73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Age Composition of EPSA Meeting Attendees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A363EC9-BAAD-112D-CF44-246979063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7" y="951573"/>
            <a:ext cx="9684913" cy="562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9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2" y="22029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First Generation Scholar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4E7F1AE-CB42-8F58-E086-762E2C21B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" y="1043189"/>
            <a:ext cx="9659154" cy="543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4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32" y="0"/>
            <a:ext cx="9795638" cy="953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Race and Ethnicity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A1EBD-1F3B-F798-72DB-C839AA197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6" y="1081825"/>
            <a:ext cx="9350062" cy="5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79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32" y="1"/>
            <a:ext cx="9795638" cy="7727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Race and Ethnicity</a:t>
            </a:r>
          </a:p>
        </p:txBody>
      </p:sp>
      <p:pic>
        <p:nvPicPr>
          <p:cNvPr id="4" name="Picture 3" descr="A graph with numbers and a number on it&#10;&#10;Description automatically generated">
            <a:extLst>
              <a:ext uri="{FF2B5EF4-FFF2-40B4-BE49-F238E27FC236}">
                <a16:creationId xmlns:a16="http://schemas.microsoft.com/office/drawing/2014/main" id="{50AC950B-16C4-17ED-EA9A-27FD76745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1" y="953037"/>
            <a:ext cx="9478405" cy="559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71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73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Disability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E31F9B09-13D6-AD64-8E7A-6B7F86B30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" y="951573"/>
            <a:ext cx="9956444" cy="55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0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73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Disability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number of people with disabilities&#10;&#10;Description automatically generated">
            <a:extLst>
              <a:ext uri="{FF2B5EF4-FFF2-40B4-BE49-F238E27FC236}">
                <a16:creationId xmlns:a16="http://schemas.microsoft.com/office/drawing/2014/main" id="{38F0AF76-71DA-26C5-5BB8-8E1F52750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20" y="1003211"/>
            <a:ext cx="9684912" cy="56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73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Gender Identity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6B1085D1-9404-BF5D-E486-0B3CD2239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2" y="951573"/>
            <a:ext cx="9491728" cy="56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73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Gender Identity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a bar graph&#10;&#10;Description automatically generated">
            <a:extLst>
              <a:ext uri="{FF2B5EF4-FFF2-40B4-BE49-F238E27FC236}">
                <a16:creationId xmlns:a16="http://schemas.microsoft.com/office/drawing/2014/main" id="{C2177948-C93C-36ED-CA5C-5326F6C71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5" y="951572"/>
            <a:ext cx="10135673" cy="57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6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73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Gender Identity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with numbers and a rectangular bar&#10;&#10;Description automatically generated">
            <a:extLst>
              <a:ext uri="{FF2B5EF4-FFF2-40B4-BE49-F238E27FC236}">
                <a16:creationId xmlns:a16="http://schemas.microsoft.com/office/drawing/2014/main" id="{2CA59E24-8A85-B8D8-DC46-3F1300D3D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4" y="951573"/>
            <a:ext cx="9414456" cy="56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7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275FCB-046C-1163-8316-DA6D8DD38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" t="10098" r="7980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2B89E-1012-98B7-0BFA-85B307BCC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Conference Delegate Profile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85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Conference Delegate Profile Highlights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27D9-DBD8-3367-5BF4-2E713E0A7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Nation of work: 25% Germany; 18% UK; 15% USA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Nationality: 28% German; 15% American; 8% Spanish; 7% Italian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Less than one-third senior faculty</a:t>
            </a:r>
          </a:p>
          <a:p>
            <a:endParaRPr lang="en-GB" sz="2400" dirty="0"/>
          </a:p>
          <a:p>
            <a:r>
              <a:rPr lang="en-GB" sz="2400" dirty="0"/>
              <a:t>Just under 50% of delegates have attended at most two EPSA meetings 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Virtually all delegates are from universities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650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B615EE95-DE88-BE47-762A-6ECCBA48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980"/>
            <a:ext cx="11778712" cy="65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3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BC28723-1D92-2EEE-C0A2-0117F6A8F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0"/>
            <a:ext cx="10936637" cy="68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Institutional Affiliation and Status</a:t>
            </a:r>
          </a:p>
        </p:txBody>
      </p:sp>
      <p:pic>
        <p:nvPicPr>
          <p:cNvPr id="10" name="Content Placeholder 9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E86D0D28-8BEF-11C3-6818-D8817441D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5" b="-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4" name="Picture 3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A8D4471C-34B3-3D07-090F-BE932E7D4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5" b="-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0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FE124-CA8B-06E4-2B5A-C7A17BDC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6"/>
            <a:ext cx="10515600" cy="10717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Conference Attendance</a:t>
            </a:r>
          </a:p>
        </p:txBody>
      </p:sp>
      <p:pic>
        <p:nvPicPr>
          <p:cNvPr id="4" name="Picture 3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8FF27CAF-3E04-8FC0-7EB7-7F2BEBA5B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25" y="1441342"/>
            <a:ext cx="8927023" cy="523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Widescreen</PresentationFormat>
  <Paragraphs>68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</vt:lpstr>
      <vt:lpstr>EPSA Governance Committee Survey</vt:lpstr>
      <vt:lpstr>Survey Described</vt:lpstr>
      <vt:lpstr>EPSA 2023 Annual Conference Survey</vt:lpstr>
      <vt:lpstr>Conference Delegate Profile</vt:lpstr>
      <vt:lpstr>Conference Delegate Profile Highlights</vt:lpstr>
      <vt:lpstr>PowerPoint Presentation</vt:lpstr>
      <vt:lpstr>PowerPoint Presentation</vt:lpstr>
      <vt:lpstr>Institutional Affiliation and Status</vt:lpstr>
      <vt:lpstr>Conference Attendance</vt:lpstr>
      <vt:lpstr>Delegate Evaluations of EPSA</vt:lpstr>
      <vt:lpstr>Delegate Evaluation Highlights</vt:lpstr>
      <vt:lpstr>Overall Evaluation of EPSA</vt:lpstr>
      <vt:lpstr>EPSA Governing Institutions Represent</vt:lpstr>
      <vt:lpstr>EPSA Council Represents Members’ Preferences</vt:lpstr>
      <vt:lpstr>Selection of EPSA President</vt:lpstr>
      <vt:lpstr>Ownership Structure of EPSA</vt:lpstr>
      <vt:lpstr>Membership Fees</vt:lpstr>
      <vt:lpstr>Conference Fees</vt:lpstr>
      <vt:lpstr>Ranking Conference Features</vt:lpstr>
      <vt:lpstr>Conjoint Framing</vt:lpstr>
      <vt:lpstr>Conjoint Choice Screen</vt:lpstr>
      <vt:lpstr>PowerPoint Presentation</vt:lpstr>
      <vt:lpstr>Conference Size</vt:lpstr>
      <vt:lpstr>Association Procedures</vt:lpstr>
      <vt:lpstr>Appointment of Association Bodies</vt:lpstr>
      <vt:lpstr>Association Ownership</vt:lpstr>
      <vt:lpstr>Delegate Willingness to Invest</vt:lpstr>
      <vt:lpstr>Willingness to Invest in EPSA</vt:lpstr>
      <vt:lpstr>Willingness to Invest in EPSA: Amounts </vt:lpstr>
      <vt:lpstr>EPSA Diversity</vt:lpstr>
      <vt:lpstr>Age Composition of EPSA Meeting Attendees </vt:lpstr>
      <vt:lpstr>First Generation Scholar </vt:lpstr>
      <vt:lpstr>Race and Ethnicity</vt:lpstr>
      <vt:lpstr>Race and Ethnicity</vt:lpstr>
      <vt:lpstr>Disability </vt:lpstr>
      <vt:lpstr>Disability </vt:lpstr>
      <vt:lpstr>Gender Identity </vt:lpstr>
      <vt:lpstr>Gender Identity </vt:lpstr>
      <vt:lpstr>Gender Identity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Spillovers</dc:title>
  <dc:creator>Filipek, Maciej</dc:creator>
  <cp:lastModifiedBy>Piotr Kotlarz</cp:lastModifiedBy>
  <cp:revision>166</cp:revision>
  <dcterms:created xsi:type="dcterms:W3CDTF">2022-11-15T13:50:43Z</dcterms:created>
  <dcterms:modified xsi:type="dcterms:W3CDTF">2023-09-13T15:32:38Z</dcterms:modified>
</cp:coreProperties>
</file>